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8" r:id="rId2"/>
  </p:sldMasterIdLst>
  <p:notesMasterIdLst>
    <p:notesMasterId r:id="rId11"/>
  </p:notesMasterIdLst>
  <p:handoutMasterIdLst>
    <p:handoutMasterId r:id="rId12"/>
  </p:handoutMasterIdLst>
  <p:sldIdLst>
    <p:sldId id="315" r:id="rId3"/>
    <p:sldId id="316" r:id="rId4"/>
    <p:sldId id="309" r:id="rId5"/>
    <p:sldId id="310" r:id="rId6"/>
    <p:sldId id="311" r:id="rId7"/>
    <p:sldId id="312" r:id="rId8"/>
    <p:sldId id="313" r:id="rId9"/>
    <p:sldId id="314" r:id="rId1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initials="tmk"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81058" autoAdjust="0"/>
  </p:normalViewPr>
  <p:slideViewPr>
    <p:cSldViewPr snapToGrid="0" showGuides="1">
      <p:cViewPr varScale="1">
        <p:scale>
          <a:sx n="70" d="100"/>
          <a:sy n="70" d="100"/>
        </p:scale>
        <p:origin x="1450" y="4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965" y="-2525"/>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pPr/>
              <a:t>3</a:t>
            </a:fld>
            <a:endParaRPr lang="en-US" dirty="0"/>
          </a:p>
        </p:txBody>
      </p:sp>
    </p:spTree>
    <p:extLst>
      <p:ext uri="{BB962C8B-B14F-4D97-AF65-F5344CB8AC3E}">
        <p14:creationId xmlns:p14="http://schemas.microsoft.com/office/powerpoint/2010/main" val="23728986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330253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6171018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18190994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11365139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22194781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1986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9075723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7759979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5118175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1368992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3173108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8063063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592711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1865067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40324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60386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5CB343E4-1256-A148-8792-E8EEAFE52F37}"/>
              </a:ext>
            </a:extLst>
          </p:cNvPr>
          <p:cNvSpPr>
            <a:spLocks noGrp="1"/>
          </p:cNvSpPr>
          <p:nvPr>
            <p:ph type="body" sz="quarter" idx="11" hasCustomPrompt="1"/>
          </p:nvPr>
        </p:nvSpPr>
        <p:spPr>
          <a:xfrm>
            <a:off x="381000" y="3346296"/>
            <a:ext cx="5524500" cy="257565"/>
          </a:xfrm>
        </p:spPr>
        <p:txBody>
          <a:bodyPr/>
          <a:lstStyle>
            <a:lvl1pPr>
              <a:defRPr sz="1600" b="1"/>
            </a:lvl1pPr>
          </a:lstStyle>
          <a:p>
            <a:pPr lvl="0"/>
            <a:r>
              <a:rPr lang="en-US" dirty="0"/>
              <a:t>Click to Edit Section Title</a:t>
            </a:r>
          </a:p>
        </p:txBody>
      </p:sp>
    </p:spTree>
    <p:extLst>
      <p:ext uri="{BB962C8B-B14F-4D97-AF65-F5344CB8AC3E}">
        <p14:creationId xmlns:p14="http://schemas.microsoft.com/office/powerpoint/2010/main" val="327314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1.emf"/><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Record Defect Data</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4" r:id="rId3"/>
    <p:sldLayoutId id="2147483725" r:id="rId4"/>
    <p:sldLayoutId id="2147483726" r:id="rId5"/>
    <p:sldLayoutId id="2147483727" r:id="rId6"/>
    <p:sldLayoutId id="2147483676" r:id="rId7"/>
    <p:sldLayoutId id="2147483662" r:id="rId8"/>
    <p:sldLayoutId id="2147483664" r:id="rId9"/>
    <p:sldLayoutId id="2147483672" r:id="rId10"/>
    <p:sldLayoutId id="2147483673" r:id="rId11"/>
    <p:sldLayoutId id="2147483674" r:id="rId12"/>
    <p:sldLayoutId id="2147483675" r:id="rId13"/>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Record Defect Data</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3679272363"/>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 Discipline </a:t>
            </a:r>
            <a:r>
              <a:rPr lang="en-US"/>
              <a:t>for </a:t>
            </a:r>
            <a:br>
              <a:rPr lang="en-US"/>
            </a:br>
            <a:r>
              <a:rPr lang="en-US"/>
              <a:t>Software </a:t>
            </a:r>
            <a:r>
              <a:rPr lang="en-US" dirty="0"/>
              <a:t>Engineering</a:t>
            </a:r>
            <a:br>
              <a:rPr lang="en-US" dirty="0"/>
            </a:br>
            <a:br>
              <a:rPr lang="en-US" dirty="0"/>
            </a:br>
            <a:endParaRPr lang="en-US" dirty="0"/>
          </a:p>
        </p:txBody>
      </p:sp>
      <p:sp>
        <p:nvSpPr>
          <p:cNvPr id="3" name="Subtitle 2"/>
          <p:cNvSpPr>
            <a:spLocks noGrp="1"/>
          </p:cNvSpPr>
          <p:nvPr>
            <p:ph type="subTitle" idx="1"/>
          </p:nvPr>
        </p:nvSpPr>
        <p:spPr/>
        <p:txBody>
          <a:bodyPr/>
          <a:lstStyle/>
          <a:p>
            <a:r>
              <a:rPr lang="en-US" dirty="0">
                <a:solidFill>
                  <a:srgbClr val="000000"/>
                </a:solidFill>
              </a:rPr>
              <a:t>PSP – Record Defect Data</a:t>
            </a:r>
          </a:p>
        </p:txBody>
      </p:sp>
    </p:spTree>
    <p:extLst>
      <p:ext uri="{BB962C8B-B14F-4D97-AF65-F5344CB8AC3E}">
        <p14:creationId xmlns:p14="http://schemas.microsoft.com/office/powerpoint/2010/main" val="1087462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Record Every Defect</a:t>
            </a:r>
            <a:endParaRPr lang="en-US" dirty="0">
              <a:solidFill>
                <a:schemeClr val="accent1">
                  <a:lumMod val="60000"/>
                  <a:lumOff val="40000"/>
                </a:schemeClr>
              </a:solidFill>
            </a:endParaRPr>
          </a:p>
        </p:txBody>
      </p:sp>
      <p:sp>
        <p:nvSpPr>
          <p:cNvPr id="3" name="Content Placeholder 2"/>
          <p:cNvSpPr>
            <a:spLocks noGrp="1"/>
          </p:cNvSpPr>
          <p:nvPr>
            <p:ph idx="1"/>
          </p:nvPr>
        </p:nvSpPr>
        <p:spPr/>
        <p:txBody>
          <a:bodyPr/>
          <a:lstStyle/>
          <a:p>
            <a:pPr>
              <a:spcBef>
                <a:spcPts val="1200"/>
              </a:spcBef>
              <a:spcAft>
                <a:spcPts val="1200"/>
              </a:spcAft>
            </a:pPr>
            <a:r>
              <a:rPr lang="en-US" dirty="0"/>
              <a:t>A defect is some correction you must make after you thought you were done.</a:t>
            </a:r>
          </a:p>
          <a:p>
            <a:pPr>
              <a:spcBef>
                <a:spcPts val="1200"/>
              </a:spcBef>
              <a:spcAft>
                <a:spcPts val="1200"/>
              </a:spcAft>
            </a:pPr>
            <a:r>
              <a:rPr lang="en-US" dirty="0"/>
              <a:t>Not every mistake is a defect! If you discover a mistake such as a typo while working a task, do not bother to record it. It is only a defect if the mistake escapes into another work task. </a:t>
            </a:r>
          </a:p>
          <a:p>
            <a:pPr>
              <a:spcBef>
                <a:spcPts val="1200"/>
              </a:spcBef>
              <a:spcAft>
                <a:spcPts val="1200"/>
              </a:spcAft>
            </a:pPr>
            <a:r>
              <a:rPr lang="en-US" dirty="0"/>
              <a:t>For example, if you are in acceptance test and find a bug introduced during development, then that mistake is a defect. </a:t>
            </a:r>
          </a:p>
          <a:p>
            <a:pPr>
              <a:spcBef>
                <a:spcPts val="1200"/>
              </a:spcBef>
              <a:spcAft>
                <a:spcPts val="1200"/>
              </a:spcAft>
            </a:pPr>
            <a:r>
              <a:rPr lang="en-US" dirty="0"/>
              <a:t>Information about the defects you make, when you make them, where they are found, and what they cost will be used later.</a:t>
            </a:r>
          </a:p>
          <a:p>
            <a:endParaRPr lang="en-US" dirty="0"/>
          </a:p>
          <a:p>
            <a:endParaRPr lang="en-US" dirty="0"/>
          </a:p>
        </p:txBody>
      </p:sp>
      <p:sp>
        <p:nvSpPr>
          <p:cNvPr id="4" name="Text Placeholder 3"/>
          <p:cNvSpPr>
            <a:spLocks noGrp="1"/>
          </p:cNvSpPr>
          <p:nvPr>
            <p:ph type="body" sz="quarter" idx="10"/>
          </p:nvPr>
        </p:nvSpPr>
        <p:spPr/>
        <p:txBody>
          <a:bodyPr>
            <a:normAutofit/>
          </a:bodyPr>
          <a:lstStyle/>
          <a:p>
            <a:endParaRPr lang="en-US"/>
          </a:p>
        </p:txBody>
      </p:sp>
      <p:sp>
        <p:nvSpPr>
          <p:cNvPr id="5" name="Picture Placeholder 4"/>
          <p:cNvSpPr>
            <a:spLocks noGrp="1"/>
          </p:cNvSpPr>
          <p:nvPr>
            <p:ph type="pic" sz="quarter" idx="11"/>
          </p:nvPr>
        </p:nvSpPr>
        <p:spPr/>
      </p:sp>
    </p:spTree>
    <p:extLst>
      <p:ext uri="{BB962C8B-B14F-4D97-AF65-F5344CB8AC3E}">
        <p14:creationId xmlns:p14="http://schemas.microsoft.com/office/powerpoint/2010/main" val="4125260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Defect Data - 1</a:t>
            </a:r>
          </a:p>
        </p:txBody>
      </p:sp>
      <p:sp>
        <p:nvSpPr>
          <p:cNvPr id="3" name="Content Placeholder 2"/>
          <p:cNvSpPr>
            <a:spLocks noGrp="1"/>
          </p:cNvSpPr>
          <p:nvPr>
            <p:ph idx="1"/>
          </p:nvPr>
        </p:nvSpPr>
        <p:spPr/>
        <p:txBody>
          <a:bodyPr/>
          <a:lstStyle/>
          <a:p>
            <a:r>
              <a:rPr lang="en-US" dirty="0"/>
              <a:t>Record</a:t>
            </a:r>
          </a:p>
          <a:p>
            <a:pPr marL="342900" indent="-173736">
              <a:spcBef>
                <a:spcPts val="500"/>
              </a:spcBef>
              <a:buFont typeface="Arial" panose="020B0604020202020204" pitchFamily="34" charset="0"/>
              <a:buChar char="•"/>
            </a:pPr>
            <a:r>
              <a:rPr lang="en-US" dirty="0"/>
              <a:t>date found</a:t>
            </a:r>
          </a:p>
          <a:p>
            <a:pPr marL="342900" indent="-173736">
              <a:spcBef>
                <a:spcPts val="500"/>
              </a:spcBef>
              <a:buFont typeface="Arial" panose="020B0604020202020204" pitchFamily="34" charset="0"/>
              <a:buChar char="•"/>
            </a:pPr>
            <a:r>
              <a:rPr lang="en-US" dirty="0"/>
              <a:t>running count</a:t>
            </a:r>
          </a:p>
          <a:p>
            <a:pPr marL="342900" indent="-173736">
              <a:spcBef>
                <a:spcPts val="500"/>
              </a:spcBef>
              <a:buFont typeface="Arial" panose="020B0604020202020204" pitchFamily="34" charset="0"/>
              <a:buChar char="•"/>
            </a:pPr>
            <a:r>
              <a:rPr lang="en-US" dirty="0"/>
              <a:t>type</a:t>
            </a:r>
          </a:p>
          <a:p>
            <a:pPr marL="342900" indent="-173736">
              <a:spcBef>
                <a:spcPts val="500"/>
              </a:spcBef>
              <a:buFont typeface="Arial" panose="020B0604020202020204" pitchFamily="34" charset="0"/>
              <a:buChar char="•"/>
            </a:pPr>
            <a:r>
              <a:rPr lang="en-US" dirty="0"/>
              <a:t>activity injected</a:t>
            </a:r>
          </a:p>
          <a:p>
            <a:pPr marL="342900" indent="-173736">
              <a:spcBef>
                <a:spcPts val="500"/>
              </a:spcBef>
              <a:buFont typeface="Arial" panose="020B0604020202020204" pitchFamily="34" charset="0"/>
              <a:buChar char="•"/>
            </a:pPr>
            <a:r>
              <a:rPr lang="en-US" dirty="0"/>
              <a:t>activity removed</a:t>
            </a:r>
          </a:p>
          <a:p>
            <a:pPr marL="342900" indent="-173736">
              <a:spcBef>
                <a:spcPts val="500"/>
              </a:spcBef>
              <a:buFont typeface="Arial" panose="020B0604020202020204" pitchFamily="34" charset="0"/>
              <a:buChar char="•"/>
            </a:pPr>
            <a:r>
              <a:rPr lang="en-US" dirty="0"/>
              <a:t>find and fix time</a:t>
            </a:r>
          </a:p>
          <a:p>
            <a:pPr marL="342900" indent="-173736">
              <a:spcBef>
                <a:spcPts val="500"/>
              </a:spcBef>
              <a:buFont typeface="Arial" panose="020B0604020202020204" pitchFamily="34" charset="0"/>
              <a:buChar char="•"/>
            </a:pPr>
            <a:r>
              <a:rPr lang="en-US" dirty="0"/>
              <a:t>original defect</a:t>
            </a:r>
          </a:p>
          <a:p>
            <a:pPr marL="342900" indent="-173736">
              <a:spcBef>
                <a:spcPts val="500"/>
              </a:spcBef>
              <a:buFont typeface="Arial" panose="020B0604020202020204" pitchFamily="34" charset="0"/>
              <a:buChar char="•"/>
            </a:pPr>
            <a:r>
              <a:rPr lang="en-US" dirty="0"/>
              <a:t>description</a:t>
            </a:r>
          </a:p>
        </p:txBody>
      </p:sp>
      <p:sp>
        <p:nvSpPr>
          <p:cNvPr id="4" name="Text Placeholder 3"/>
          <p:cNvSpPr>
            <a:spLocks noGrp="1"/>
          </p:cNvSpPr>
          <p:nvPr>
            <p:ph type="body" sz="quarter" idx="10"/>
          </p:nvPr>
        </p:nvSpPr>
        <p:spPr/>
        <p:txBody>
          <a:bodyPr>
            <a:normAutofit/>
          </a:bodyPr>
          <a:lstStyle/>
          <a:p>
            <a:endParaRPr lang="en-US"/>
          </a:p>
        </p:txBody>
      </p:sp>
      <p:sp>
        <p:nvSpPr>
          <p:cNvPr id="5" name="Picture Placeholder 4"/>
          <p:cNvSpPr>
            <a:spLocks noGrp="1"/>
          </p:cNvSpPr>
          <p:nvPr>
            <p:ph type="pic" sz="quarter" idx="11"/>
          </p:nvPr>
        </p:nvSpPr>
        <p:spPr/>
      </p:sp>
    </p:spTree>
    <p:extLst>
      <p:ext uri="{BB962C8B-B14F-4D97-AF65-F5344CB8AC3E}">
        <p14:creationId xmlns:p14="http://schemas.microsoft.com/office/powerpoint/2010/main" val="1451563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Defect Data - 2</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174264133"/>
              </p:ext>
            </p:extLst>
          </p:nvPr>
        </p:nvGraphicFramePr>
        <p:xfrm>
          <a:off x="327731" y="1251748"/>
          <a:ext cx="8425651" cy="4753308"/>
        </p:xfrm>
        <a:graphic>
          <a:graphicData uri="http://schemas.openxmlformats.org/drawingml/2006/table">
            <a:tbl>
              <a:tblPr>
                <a:tableStyleId>{5C22544A-7EE6-4342-B048-85BDC9FD1C3A}</a:tableStyleId>
              </a:tblPr>
              <a:tblGrid>
                <a:gridCol w="2106414">
                  <a:extLst>
                    <a:ext uri="{9D8B030D-6E8A-4147-A177-3AD203B41FA5}">
                      <a16:colId xmlns:a16="http://schemas.microsoft.com/office/drawing/2014/main" val="20000"/>
                    </a:ext>
                  </a:extLst>
                </a:gridCol>
                <a:gridCol w="6319237">
                  <a:extLst>
                    <a:ext uri="{9D8B030D-6E8A-4147-A177-3AD203B41FA5}">
                      <a16:colId xmlns:a16="http://schemas.microsoft.com/office/drawing/2014/main" val="20001"/>
                    </a:ext>
                  </a:extLst>
                </a:gridCol>
              </a:tblGrid>
              <a:tr h="487884">
                <a:tc>
                  <a:txBody>
                    <a:bodyPr/>
                    <a:lstStyle/>
                    <a:p>
                      <a:pPr marL="0" marR="0">
                        <a:spcBef>
                          <a:spcPts val="500"/>
                        </a:spcBef>
                        <a:spcAft>
                          <a:spcPts val="0"/>
                        </a:spcAft>
                      </a:pPr>
                      <a:r>
                        <a:rPr lang="en-US" sz="1800" dirty="0">
                          <a:effectLst/>
                          <a:latin typeface="Arial" panose="020B0604020202020204" pitchFamily="34" charset="0"/>
                          <a:cs typeface="Arial" panose="020B0604020202020204" pitchFamily="34" charset="0"/>
                        </a:rPr>
                        <a:t>Date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tc>
                  <a:txBody>
                    <a:bodyPr/>
                    <a:lstStyle/>
                    <a:p>
                      <a:pPr marL="0" marR="0">
                        <a:spcBef>
                          <a:spcPts val="500"/>
                        </a:spcBef>
                        <a:spcAft>
                          <a:spcPts val="0"/>
                        </a:spcAft>
                      </a:pPr>
                      <a:r>
                        <a:rPr lang="en-US" sz="1800" dirty="0">
                          <a:effectLst/>
                          <a:latin typeface="Arial" panose="020B0604020202020204" pitchFamily="34" charset="0"/>
                          <a:cs typeface="Arial" panose="020B0604020202020204" pitchFamily="34" charset="0"/>
                        </a:rPr>
                        <a:t>The date when the defect was found</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extLst>
                  <a:ext uri="{0D108BD9-81ED-4DB2-BD59-A6C34878D82A}">
                    <a16:rowId xmlns:a16="http://schemas.microsoft.com/office/drawing/2014/main" val="10000"/>
                  </a:ext>
                </a:extLst>
              </a:tr>
              <a:tr h="487884">
                <a:tc>
                  <a:txBody>
                    <a:bodyPr/>
                    <a:lstStyle/>
                    <a:p>
                      <a:pPr marL="0" marR="0">
                        <a:spcBef>
                          <a:spcPts val="500"/>
                        </a:spcBef>
                        <a:spcAft>
                          <a:spcPts val="0"/>
                        </a:spcAft>
                      </a:pPr>
                      <a:r>
                        <a:rPr lang="en-US" sz="1800" dirty="0">
                          <a:effectLst/>
                          <a:latin typeface="Arial" panose="020B0604020202020204" pitchFamily="34" charset="0"/>
                          <a:cs typeface="Arial" panose="020B0604020202020204" pitchFamily="34" charset="0"/>
                        </a:rPr>
                        <a:t>Number</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tc>
                  <a:txBody>
                    <a:bodyPr/>
                    <a:lstStyle/>
                    <a:p>
                      <a:pPr marL="0" marR="0">
                        <a:spcBef>
                          <a:spcPts val="500"/>
                        </a:spcBef>
                        <a:spcAft>
                          <a:spcPts val="0"/>
                        </a:spcAft>
                      </a:pPr>
                      <a:r>
                        <a:rPr lang="en-US" sz="1800" dirty="0">
                          <a:effectLst/>
                          <a:latin typeface="Arial" panose="020B0604020202020204" pitchFamily="34" charset="0"/>
                          <a:cs typeface="Arial" panose="020B0604020202020204" pitchFamily="34" charset="0"/>
                        </a:rPr>
                        <a:t>The defect number (running count)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extLst>
                  <a:ext uri="{0D108BD9-81ED-4DB2-BD59-A6C34878D82A}">
                    <a16:rowId xmlns:a16="http://schemas.microsoft.com/office/drawing/2014/main" val="10001"/>
                  </a:ext>
                </a:extLst>
              </a:tr>
              <a:tr h="853796">
                <a:tc>
                  <a:txBody>
                    <a:bodyPr/>
                    <a:lstStyle/>
                    <a:p>
                      <a:pPr marL="0" marR="0">
                        <a:spcBef>
                          <a:spcPts val="500"/>
                        </a:spcBef>
                        <a:spcAft>
                          <a:spcPts val="0"/>
                        </a:spcAft>
                      </a:pPr>
                      <a:r>
                        <a:rPr lang="en-US" sz="1800" dirty="0">
                          <a:effectLst/>
                          <a:latin typeface="Arial" panose="020B0604020202020204" pitchFamily="34" charset="0"/>
                          <a:cs typeface="Arial" panose="020B0604020202020204" pitchFamily="34" charset="0"/>
                        </a:rPr>
                        <a:t>Type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tc>
                  <a:txBody>
                    <a:bodyPr/>
                    <a:lstStyle/>
                    <a:p>
                      <a:pPr marL="0" marR="0">
                        <a:spcBef>
                          <a:spcPts val="500"/>
                        </a:spcBef>
                        <a:spcAft>
                          <a:spcPts val="0"/>
                        </a:spcAft>
                      </a:pPr>
                      <a:r>
                        <a:rPr lang="en-US" sz="1800" dirty="0">
                          <a:effectLst/>
                          <a:latin typeface="Arial" panose="020B0604020202020204" pitchFamily="34" charset="0"/>
                          <a:cs typeface="Arial" panose="020B0604020202020204" pitchFamily="34" charset="0"/>
                        </a:rPr>
                        <a:t>The defect type from the defect type standard </a:t>
                      </a:r>
                    </a:p>
                    <a:p>
                      <a:pPr marL="0" marR="0">
                        <a:spcBef>
                          <a:spcPts val="500"/>
                        </a:spcBef>
                        <a:spcAft>
                          <a:spcPts val="0"/>
                        </a:spcAft>
                      </a:pPr>
                      <a:r>
                        <a:rPr lang="en-US" sz="1800" dirty="0">
                          <a:effectLst/>
                          <a:latin typeface="Arial" panose="020B0604020202020204" pitchFamily="34" charset="0"/>
                          <a:cs typeface="Arial" panose="020B0604020202020204" pitchFamily="34" charset="0"/>
                        </a:rPr>
                        <a:t>Use your best judgment in selecting which type applies.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extLst>
                  <a:ext uri="{0D108BD9-81ED-4DB2-BD59-A6C34878D82A}">
                    <a16:rowId xmlns:a16="http://schemas.microsoft.com/office/drawing/2014/main" val="10002"/>
                  </a:ext>
                </a:extLst>
              </a:tr>
              <a:tr h="853796">
                <a:tc>
                  <a:txBody>
                    <a:bodyPr/>
                    <a:lstStyle/>
                    <a:p>
                      <a:pPr marL="0" marR="0">
                        <a:spcBef>
                          <a:spcPts val="500"/>
                        </a:spcBef>
                        <a:spcAft>
                          <a:spcPts val="0"/>
                        </a:spcAft>
                      </a:pPr>
                      <a:r>
                        <a:rPr lang="en-US" sz="1800" dirty="0">
                          <a:effectLst/>
                          <a:latin typeface="Arial" panose="020B0604020202020204" pitchFamily="34" charset="0"/>
                          <a:cs typeface="Arial" panose="020B0604020202020204" pitchFamily="34" charset="0"/>
                        </a:rPr>
                        <a:t>Injection Activity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tc>
                  <a:txBody>
                    <a:bodyPr/>
                    <a:lstStyle/>
                    <a:p>
                      <a:pPr marL="0" marR="0">
                        <a:spcBef>
                          <a:spcPts val="500"/>
                        </a:spcBef>
                        <a:spcAft>
                          <a:spcPts val="0"/>
                        </a:spcAft>
                      </a:pPr>
                      <a:r>
                        <a:rPr lang="en-US" sz="1800" dirty="0">
                          <a:effectLst/>
                          <a:latin typeface="Arial" panose="020B0604020202020204" pitchFamily="34" charset="0"/>
                          <a:cs typeface="Arial" panose="020B0604020202020204" pitchFamily="34" charset="0"/>
                        </a:rPr>
                        <a:t>The activity during which this defect was injected</a:t>
                      </a:r>
                    </a:p>
                    <a:p>
                      <a:pPr marL="0" marR="0">
                        <a:spcBef>
                          <a:spcPts val="500"/>
                        </a:spcBef>
                        <a:spcAft>
                          <a:spcPts val="0"/>
                        </a:spcAft>
                      </a:pPr>
                      <a:r>
                        <a:rPr lang="en-US" sz="1800" dirty="0">
                          <a:effectLst/>
                          <a:latin typeface="Arial" panose="020B0604020202020204" pitchFamily="34" charset="0"/>
                          <a:cs typeface="Arial" panose="020B0604020202020204" pitchFamily="34" charset="0"/>
                        </a:rPr>
                        <a:t>Use your best judgment.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extLst>
                  <a:ext uri="{0D108BD9-81ED-4DB2-BD59-A6C34878D82A}">
                    <a16:rowId xmlns:a16="http://schemas.microsoft.com/office/drawing/2014/main" val="10003"/>
                  </a:ext>
                </a:extLst>
              </a:tr>
              <a:tr h="1216152">
                <a:tc>
                  <a:txBody>
                    <a:bodyPr/>
                    <a:lstStyle/>
                    <a:p>
                      <a:pPr marL="0" marR="0">
                        <a:spcBef>
                          <a:spcPts val="500"/>
                        </a:spcBef>
                        <a:spcAft>
                          <a:spcPts val="0"/>
                        </a:spcAft>
                      </a:pPr>
                      <a:r>
                        <a:rPr lang="en-US" sz="1800">
                          <a:effectLst/>
                          <a:latin typeface="Arial" panose="020B0604020202020204" pitchFamily="34" charset="0"/>
                          <a:cs typeface="Arial" panose="020B0604020202020204" pitchFamily="34" charset="0"/>
                        </a:rPr>
                        <a:t>Removal Activity</a:t>
                      </a:r>
                      <a:endParaRPr lang="en-US" sz="18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tc>
                  <a:txBody>
                    <a:bodyPr/>
                    <a:lstStyle/>
                    <a:p>
                      <a:pPr marL="0" marR="0">
                        <a:spcBef>
                          <a:spcPts val="500"/>
                        </a:spcBef>
                        <a:spcAft>
                          <a:spcPts val="0"/>
                        </a:spcAft>
                      </a:pPr>
                      <a:r>
                        <a:rPr lang="en-US" sz="1800" dirty="0">
                          <a:effectLst/>
                          <a:latin typeface="Arial" panose="020B0604020202020204" pitchFamily="34" charset="0"/>
                          <a:cs typeface="Arial" panose="020B0604020202020204" pitchFamily="34" charset="0"/>
                        </a:rPr>
                        <a:t>Enter the activity during which the defect was removed.  </a:t>
                      </a:r>
                    </a:p>
                    <a:p>
                      <a:pPr marL="0" marR="0">
                        <a:spcBef>
                          <a:spcPts val="500"/>
                        </a:spcBef>
                        <a:spcAft>
                          <a:spcPts val="0"/>
                        </a:spcAft>
                      </a:pPr>
                      <a:r>
                        <a:rPr lang="en-US" sz="1800" dirty="0">
                          <a:effectLst/>
                          <a:latin typeface="Arial" panose="020B0604020202020204" pitchFamily="34" charset="0"/>
                          <a:cs typeface="Arial" panose="020B0604020202020204" pitchFamily="34" charset="0"/>
                        </a:rPr>
                        <a:t>This is typically the activity during which you found the defect.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extLst>
                  <a:ext uri="{0D108BD9-81ED-4DB2-BD59-A6C34878D82A}">
                    <a16:rowId xmlns:a16="http://schemas.microsoft.com/office/drawing/2014/main" val="10004"/>
                  </a:ext>
                </a:extLst>
              </a:tr>
              <a:tr h="853796">
                <a:tc>
                  <a:txBody>
                    <a:bodyPr/>
                    <a:lstStyle/>
                    <a:p>
                      <a:pPr marL="0" marR="0">
                        <a:spcBef>
                          <a:spcPts val="500"/>
                        </a:spcBef>
                        <a:spcAft>
                          <a:spcPts val="0"/>
                        </a:spcAft>
                      </a:pPr>
                      <a:r>
                        <a:rPr lang="en-US" sz="1800" dirty="0">
                          <a:effectLst/>
                          <a:latin typeface="Arial" panose="020B0604020202020204" pitchFamily="34" charset="0"/>
                          <a:cs typeface="Arial" panose="020B0604020202020204" pitchFamily="34" charset="0"/>
                        </a:rPr>
                        <a:t>Fix Time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tc>
                  <a:txBody>
                    <a:bodyPr/>
                    <a:lstStyle/>
                    <a:p>
                      <a:pPr marL="0" marR="0">
                        <a:spcBef>
                          <a:spcPts val="500"/>
                        </a:spcBef>
                        <a:spcAft>
                          <a:spcPts val="0"/>
                        </a:spcAft>
                      </a:pPr>
                      <a:r>
                        <a:rPr lang="en-US" sz="1800" dirty="0">
                          <a:effectLst/>
                          <a:latin typeface="Arial" panose="020B0604020202020204" pitchFamily="34" charset="0"/>
                          <a:cs typeface="Arial" panose="020B0604020202020204" pitchFamily="34" charset="0"/>
                        </a:rPr>
                        <a:t>The amount of time it took after discovery to fix the defect  </a:t>
                      </a:r>
                    </a:p>
                    <a:p>
                      <a:pPr marL="0" marR="0">
                        <a:spcBef>
                          <a:spcPts val="500"/>
                        </a:spcBef>
                        <a:spcAft>
                          <a:spcPts val="0"/>
                        </a:spcAft>
                      </a:pPr>
                      <a:r>
                        <a:rPr lang="en-US" sz="1800" dirty="0">
                          <a:effectLst/>
                          <a:latin typeface="Arial" panose="020B0604020202020204" pitchFamily="34" charset="0"/>
                          <a:cs typeface="Arial" panose="020B0604020202020204" pitchFamily="34" charset="0"/>
                        </a:rPr>
                        <a:t>This time can be determined by stopwatch or by judgment.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extLst>
                  <a:ext uri="{0D108BD9-81ED-4DB2-BD59-A6C34878D82A}">
                    <a16:rowId xmlns:a16="http://schemas.microsoft.com/office/drawing/2014/main" val="10005"/>
                  </a:ext>
                </a:extLst>
              </a:tr>
            </a:tbl>
          </a:graphicData>
        </a:graphic>
      </p:graphicFrame>
      <p:sp>
        <p:nvSpPr>
          <p:cNvPr id="4" name="Text Placeholder 3"/>
          <p:cNvSpPr>
            <a:spLocks noGrp="1"/>
          </p:cNvSpPr>
          <p:nvPr>
            <p:ph type="body" sz="quarter" idx="10"/>
          </p:nvPr>
        </p:nvSpPr>
        <p:spPr/>
        <p:txBody>
          <a:bodyPr>
            <a:normAutofit/>
          </a:bodyPr>
          <a:lstStyle/>
          <a:p>
            <a:endParaRPr lang="en-US"/>
          </a:p>
        </p:txBody>
      </p:sp>
      <p:sp>
        <p:nvSpPr>
          <p:cNvPr id="5" name="Picture Placeholder 4"/>
          <p:cNvSpPr>
            <a:spLocks noGrp="1"/>
          </p:cNvSpPr>
          <p:nvPr>
            <p:ph type="pic" sz="quarter" idx="11"/>
          </p:nvPr>
        </p:nvSpPr>
        <p:spPr/>
      </p:sp>
    </p:spTree>
    <p:extLst>
      <p:ext uri="{BB962C8B-B14F-4D97-AF65-F5344CB8AC3E}">
        <p14:creationId xmlns:p14="http://schemas.microsoft.com/office/powerpoint/2010/main" val="28864401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Defect Data - 3</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94434827"/>
              </p:ext>
            </p:extLst>
          </p:nvPr>
        </p:nvGraphicFramePr>
        <p:xfrm>
          <a:off x="327732" y="1242773"/>
          <a:ext cx="8397168" cy="4169044"/>
        </p:xfrm>
        <a:graphic>
          <a:graphicData uri="http://schemas.openxmlformats.org/drawingml/2006/table">
            <a:tbl>
              <a:tblPr>
                <a:tableStyleId>{5C22544A-7EE6-4342-B048-85BDC9FD1C3A}</a:tableStyleId>
              </a:tblPr>
              <a:tblGrid>
                <a:gridCol w="2008260">
                  <a:extLst>
                    <a:ext uri="{9D8B030D-6E8A-4147-A177-3AD203B41FA5}">
                      <a16:colId xmlns:a16="http://schemas.microsoft.com/office/drawing/2014/main" val="20000"/>
                    </a:ext>
                  </a:extLst>
                </a:gridCol>
                <a:gridCol w="6388908">
                  <a:extLst>
                    <a:ext uri="{9D8B030D-6E8A-4147-A177-3AD203B41FA5}">
                      <a16:colId xmlns:a16="http://schemas.microsoft.com/office/drawing/2014/main" val="20001"/>
                    </a:ext>
                  </a:extLst>
                </a:gridCol>
              </a:tblGrid>
              <a:tr h="1425844">
                <a:tc>
                  <a:txBody>
                    <a:bodyPr/>
                    <a:lstStyle/>
                    <a:p>
                      <a:pPr marL="0" marR="0">
                        <a:spcBef>
                          <a:spcPts val="0"/>
                        </a:spcBef>
                        <a:spcAft>
                          <a:spcPts val="0"/>
                        </a:spcAft>
                      </a:pPr>
                      <a:r>
                        <a:rPr lang="en-US" sz="2000" dirty="0">
                          <a:effectLst/>
                          <a:latin typeface="Arial" panose="020B0604020202020204" pitchFamily="34" charset="0"/>
                          <a:cs typeface="Arial" panose="020B0604020202020204" pitchFamily="34" charset="0"/>
                        </a:rPr>
                        <a:t>Original Defect</a:t>
                      </a:r>
                      <a:endParaRPr lang="en-US"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tc>
                  <a:txBody>
                    <a:bodyPr/>
                    <a:lstStyle/>
                    <a:p>
                      <a:pPr marL="0" marR="0">
                        <a:spcBef>
                          <a:spcPts val="0"/>
                        </a:spcBef>
                        <a:spcAft>
                          <a:spcPts val="0"/>
                        </a:spcAft>
                      </a:pPr>
                      <a:r>
                        <a:rPr lang="en-US" sz="2000" dirty="0">
                          <a:effectLst/>
                          <a:latin typeface="Arial" panose="020B0604020202020204" pitchFamily="34" charset="0"/>
                          <a:cs typeface="Arial" panose="020B0604020202020204" pitchFamily="34" charset="0"/>
                        </a:rPr>
                        <a:t>If you injected this defect while fixing another defect, (this is surprisingly common), record the number of the improperly fixed defect.</a:t>
                      </a:r>
                    </a:p>
                    <a:p>
                      <a:pPr marL="0" marR="0">
                        <a:spcBef>
                          <a:spcPts val="0"/>
                        </a:spcBef>
                        <a:spcAft>
                          <a:spcPts val="0"/>
                        </a:spcAft>
                      </a:pPr>
                      <a:r>
                        <a:rPr lang="en-US" sz="2000" dirty="0">
                          <a:effectLst/>
                          <a:latin typeface="Arial" panose="020B0604020202020204" pitchFamily="34" charset="0"/>
                          <a:cs typeface="Arial" panose="020B0604020202020204" pitchFamily="34" charset="0"/>
                        </a:rPr>
                        <a:t> </a:t>
                      </a:r>
                    </a:p>
                  </a:txBody>
                  <a:tcPr marL="68580" marR="68580" marT="0" marB="0">
                    <a:noFill/>
                  </a:tcPr>
                </a:tc>
                <a:extLst>
                  <a:ext uri="{0D108BD9-81ED-4DB2-BD59-A6C34878D82A}">
                    <a16:rowId xmlns:a16="http://schemas.microsoft.com/office/drawing/2014/main" val="10000"/>
                  </a:ext>
                </a:extLst>
              </a:tr>
              <a:tr h="0">
                <a:tc>
                  <a:txBody>
                    <a:bodyPr/>
                    <a:lstStyle/>
                    <a:p>
                      <a:pPr marL="0" marR="0">
                        <a:spcBef>
                          <a:spcPts val="0"/>
                        </a:spcBef>
                        <a:spcAft>
                          <a:spcPts val="0"/>
                        </a:spcAft>
                      </a:pPr>
                      <a:r>
                        <a:rPr lang="en-US" sz="2000" dirty="0">
                          <a:effectLst/>
                          <a:latin typeface="Arial" panose="020B0604020202020204" pitchFamily="34" charset="0"/>
                          <a:cs typeface="Arial" panose="020B0604020202020204" pitchFamily="34" charset="0"/>
                        </a:rPr>
                        <a:t>Description</a:t>
                      </a:r>
                      <a:endParaRPr lang="en-US"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tc>
                  <a:txBody>
                    <a:bodyPr/>
                    <a:lstStyle/>
                    <a:p>
                      <a:pPr marL="0" marR="0">
                        <a:spcBef>
                          <a:spcPts val="0"/>
                        </a:spcBef>
                        <a:spcAft>
                          <a:spcPts val="0"/>
                        </a:spcAft>
                      </a:pPr>
                      <a:r>
                        <a:rPr lang="en-US" sz="2000" dirty="0">
                          <a:effectLst/>
                          <a:latin typeface="Arial" panose="020B0604020202020204" pitchFamily="34" charset="0"/>
                          <a:cs typeface="Arial" panose="020B0604020202020204" pitchFamily="34" charset="0"/>
                        </a:rPr>
                        <a:t>What was wrong, missing, or inadequate?</a:t>
                      </a:r>
                      <a:r>
                        <a:rPr lang="en-US" sz="2000" baseline="0" dirty="0">
                          <a:effectLst/>
                          <a:latin typeface="Arial" panose="020B0604020202020204" pitchFamily="34" charset="0"/>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effectLst/>
                          <a:latin typeface="Arial" panose="020B0604020202020204" pitchFamily="34" charset="0"/>
                          <a:cs typeface="Arial" panose="020B0604020202020204" pitchFamily="34" charset="0"/>
                        </a:rPr>
                        <a:t>Write a succinct description of the defect that is clear enough to remind you about the error later and help you remember why you made it. </a:t>
                      </a:r>
                    </a:p>
                    <a:p>
                      <a:pPr marL="0" marR="0">
                        <a:spcBef>
                          <a:spcPts val="0"/>
                        </a:spcBef>
                        <a:spcAft>
                          <a:spcPts val="0"/>
                        </a:spcAft>
                      </a:pPr>
                      <a:endParaRPr lang="en-US" sz="2000" baseline="0" dirty="0">
                        <a:effectLst/>
                        <a:latin typeface="Arial" panose="020B0604020202020204" pitchFamily="34" charset="0"/>
                        <a:cs typeface="Arial" panose="020B0604020202020204" pitchFamily="34" charset="0"/>
                      </a:endParaRPr>
                    </a:p>
                    <a:p>
                      <a:pPr marL="0" marR="0">
                        <a:spcBef>
                          <a:spcPts val="0"/>
                        </a:spcBef>
                        <a:spcAft>
                          <a:spcPts val="0"/>
                        </a:spcAft>
                      </a:pPr>
                      <a:r>
                        <a:rPr lang="en-US" sz="2000" baseline="0" dirty="0">
                          <a:effectLst/>
                          <a:latin typeface="Arial" panose="020B0604020202020204" pitchFamily="34" charset="0"/>
                          <a:cs typeface="Arial" panose="020B0604020202020204" pitchFamily="34" charset="0"/>
                        </a:rPr>
                        <a:t>Explain what had to be changed and why it was wrong. </a:t>
                      </a:r>
                      <a:endParaRPr lang="en-US" sz="2000" dirty="0">
                        <a:effectLst/>
                        <a:latin typeface="Arial" panose="020B0604020202020204" pitchFamily="34" charset="0"/>
                        <a:cs typeface="Arial" panose="020B0604020202020204" pitchFamily="34" charset="0"/>
                      </a:endParaRPr>
                    </a:p>
                    <a:p>
                      <a:pPr marL="0" marR="0">
                        <a:spcBef>
                          <a:spcPts val="0"/>
                        </a:spcBef>
                        <a:spcAft>
                          <a:spcPts val="0"/>
                        </a:spcAft>
                      </a:pPr>
                      <a:endParaRPr lang="en-US" sz="2000" dirty="0">
                        <a:effectLst/>
                        <a:latin typeface="Arial" panose="020B0604020202020204" pitchFamily="34" charset="0"/>
                        <a:cs typeface="Arial" panose="020B0604020202020204" pitchFamily="34" charset="0"/>
                      </a:endParaRPr>
                    </a:p>
                    <a:p>
                      <a:pPr marL="0" marR="0">
                        <a:spcBef>
                          <a:spcPts val="0"/>
                        </a:spcBef>
                        <a:spcAft>
                          <a:spcPts val="0"/>
                        </a:spcAft>
                      </a:pPr>
                      <a:r>
                        <a:rPr lang="en-US" sz="2000" dirty="0">
                          <a:effectLst/>
                          <a:latin typeface="Arial" panose="020B0604020202020204" pitchFamily="34" charset="0"/>
                          <a:cs typeface="Arial" panose="020B0604020202020204" pitchFamily="34" charset="0"/>
                        </a:rPr>
                        <a:t>You</a:t>
                      </a:r>
                      <a:r>
                        <a:rPr lang="en-US" sz="2000" baseline="0" dirty="0">
                          <a:effectLst/>
                          <a:latin typeface="Arial" panose="020B0604020202020204" pitchFamily="34" charset="0"/>
                          <a:cs typeface="Arial" panose="020B0604020202020204" pitchFamily="34" charset="0"/>
                        </a:rPr>
                        <a:t> may also include a description of the defect symptom and triggering conditions.</a:t>
                      </a:r>
                      <a:endParaRPr lang="en-US"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extLst>
                  <a:ext uri="{0D108BD9-81ED-4DB2-BD59-A6C34878D82A}">
                    <a16:rowId xmlns:a16="http://schemas.microsoft.com/office/drawing/2014/main" val="10001"/>
                  </a:ext>
                </a:extLst>
              </a:tr>
            </a:tbl>
          </a:graphicData>
        </a:graphic>
      </p:graphicFrame>
      <p:sp>
        <p:nvSpPr>
          <p:cNvPr id="4" name="Text Placeholder 3"/>
          <p:cNvSpPr>
            <a:spLocks noGrp="1"/>
          </p:cNvSpPr>
          <p:nvPr>
            <p:ph type="body" sz="quarter" idx="10"/>
          </p:nvPr>
        </p:nvSpPr>
        <p:spPr/>
        <p:txBody>
          <a:bodyPr>
            <a:normAutofit/>
          </a:bodyPr>
          <a:lstStyle/>
          <a:p>
            <a:endParaRPr lang="en-US"/>
          </a:p>
        </p:txBody>
      </p:sp>
      <p:sp>
        <p:nvSpPr>
          <p:cNvPr id="5" name="Picture Placeholder 4"/>
          <p:cNvSpPr>
            <a:spLocks noGrp="1"/>
          </p:cNvSpPr>
          <p:nvPr>
            <p:ph type="pic" sz="quarter" idx="11"/>
          </p:nvPr>
        </p:nvSpPr>
        <p:spPr/>
      </p:sp>
    </p:spTree>
    <p:extLst>
      <p:ext uri="{BB962C8B-B14F-4D97-AF65-F5344CB8AC3E}">
        <p14:creationId xmlns:p14="http://schemas.microsoft.com/office/powerpoint/2010/main" val="450766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Defect Types</a:t>
            </a:r>
          </a:p>
        </p:txBody>
      </p:sp>
      <p:sp>
        <p:nvSpPr>
          <p:cNvPr id="3" name="Content Placeholder 2"/>
          <p:cNvSpPr>
            <a:spLocks noGrp="1"/>
          </p:cNvSpPr>
          <p:nvPr>
            <p:ph idx="1"/>
          </p:nvPr>
        </p:nvSpPr>
        <p:spPr/>
        <p:txBody>
          <a:bodyPr/>
          <a:lstStyle/>
          <a:p>
            <a:r>
              <a:rPr lang="en-US" dirty="0"/>
              <a:t>Defect types categorize the defect. The categories should be orthogonal. If the category seems ambiguous, use your best judgement.</a:t>
            </a:r>
          </a:p>
          <a:p>
            <a:endParaRPr lang="en-US" dirty="0"/>
          </a:p>
          <a:p>
            <a:r>
              <a:rPr lang="en-US" dirty="0"/>
              <a:t>Use the defect type standard as a rubric. </a:t>
            </a:r>
          </a:p>
          <a:p>
            <a:endParaRPr lang="en-US" dirty="0"/>
          </a:p>
          <a:p>
            <a:endParaRPr lang="en-US" dirty="0"/>
          </a:p>
        </p:txBody>
      </p:sp>
      <p:sp>
        <p:nvSpPr>
          <p:cNvPr id="4" name="Text Placeholder 3"/>
          <p:cNvSpPr>
            <a:spLocks noGrp="1"/>
          </p:cNvSpPr>
          <p:nvPr>
            <p:ph type="body" sz="quarter" idx="10"/>
          </p:nvPr>
        </p:nvSpPr>
        <p:spPr/>
        <p:txBody>
          <a:bodyPr>
            <a:normAutofit/>
          </a:bodyPr>
          <a:lstStyle/>
          <a:p>
            <a:endParaRPr lang="en-US"/>
          </a:p>
        </p:txBody>
      </p:sp>
      <p:sp>
        <p:nvSpPr>
          <p:cNvPr id="5" name="Picture Placeholder 4"/>
          <p:cNvSpPr>
            <a:spLocks noGrp="1"/>
          </p:cNvSpPr>
          <p:nvPr>
            <p:ph type="pic" sz="quarter" idx="11"/>
          </p:nvPr>
        </p:nvSpPr>
        <p:spPr/>
      </p:sp>
    </p:spTree>
    <p:extLst>
      <p:ext uri="{BB962C8B-B14F-4D97-AF65-F5344CB8AC3E}">
        <p14:creationId xmlns:p14="http://schemas.microsoft.com/office/powerpoint/2010/main" val="11669298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Defect Type Standard</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16562730"/>
              </p:ext>
            </p:extLst>
          </p:nvPr>
        </p:nvGraphicFramePr>
        <p:xfrm>
          <a:off x="318040" y="1015790"/>
          <a:ext cx="8168123" cy="5303520"/>
        </p:xfrm>
        <a:graphic>
          <a:graphicData uri="http://schemas.openxmlformats.org/drawingml/2006/table">
            <a:tbl>
              <a:tblPr>
                <a:tableStyleId>{5C22544A-7EE6-4342-B048-85BDC9FD1C3A}</a:tableStyleId>
              </a:tblPr>
              <a:tblGrid>
                <a:gridCol w="1601492">
                  <a:extLst>
                    <a:ext uri="{9D8B030D-6E8A-4147-A177-3AD203B41FA5}">
                      <a16:colId xmlns:a16="http://schemas.microsoft.com/office/drawing/2014/main" val="20000"/>
                    </a:ext>
                  </a:extLst>
                </a:gridCol>
                <a:gridCol w="6566631">
                  <a:extLst>
                    <a:ext uri="{9D8B030D-6E8A-4147-A177-3AD203B41FA5}">
                      <a16:colId xmlns:a16="http://schemas.microsoft.com/office/drawing/2014/main" val="20001"/>
                    </a:ext>
                  </a:extLst>
                </a:gridCol>
              </a:tblGrid>
              <a:tr h="292608">
                <a:tc>
                  <a:txBody>
                    <a:bodyPr/>
                    <a:lstStyle/>
                    <a:p>
                      <a:pPr marL="0" marR="0">
                        <a:spcBef>
                          <a:spcPts val="0"/>
                        </a:spcBef>
                        <a:spcAft>
                          <a:spcPts val="0"/>
                        </a:spcAft>
                      </a:pPr>
                      <a:r>
                        <a:rPr lang="en-US" sz="1600" dirty="0">
                          <a:effectLst/>
                          <a:latin typeface="Arial" panose="020B0604020202020204" pitchFamily="34" charset="0"/>
                          <a:cs typeface="Arial" panose="020B0604020202020204" pitchFamily="34" charset="0"/>
                        </a:rPr>
                        <a:t>Documentation</a:t>
                      </a:r>
                      <a:endParaRPr lang="en-US"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tc>
                  <a:txBody>
                    <a:bodyPr/>
                    <a:lstStyle/>
                    <a:p>
                      <a:pPr marL="0" marR="0">
                        <a:spcBef>
                          <a:spcPts val="0"/>
                        </a:spcBef>
                        <a:spcAft>
                          <a:spcPts val="0"/>
                        </a:spcAft>
                      </a:pPr>
                      <a:r>
                        <a:rPr lang="en-US" sz="1600" dirty="0">
                          <a:effectLst/>
                          <a:latin typeface="Arial" panose="020B0604020202020204" pitchFamily="34" charset="0"/>
                          <a:cs typeface="Arial" panose="020B0604020202020204" pitchFamily="34" charset="0"/>
                        </a:rPr>
                        <a:t>Incorrect or obsolete comments or information messages </a:t>
                      </a:r>
                      <a:endParaRPr lang="en-US"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extLst>
                  <a:ext uri="{0D108BD9-81ED-4DB2-BD59-A6C34878D82A}">
                    <a16:rowId xmlns:a16="http://schemas.microsoft.com/office/drawing/2014/main" val="10000"/>
                  </a:ext>
                </a:extLst>
              </a:tr>
              <a:tr h="777240">
                <a:tc>
                  <a:txBody>
                    <a:bodyPr/>
                    <a:lstStyle/>
                    <a:p>
                      <a:pPr marL="0" marR="0">
                        <a:spcBef>
                          <a:spcPts val="0"/>
                        </a:spcBef>
                        <a:spcAft>
                          <a:spcPts val="0"/>
                        </a:spcAft>
                      </a:pPr>
                      <a:r>
                        <a:rPr lang="en-US" sz="1600" dirty="0">
                          <a:effectLst/>
                          <a:latin typeface="Arial" panose="020B0604020202020204" pitchFamily="34" charset="0"/>
                          <a:cs typeface="Arial" panose="020B0604020202020204" pitchFamily="34" charset="0"/>
                        </a:rPr>
                        <a:t>Syntax</a:t>
                      </a:r>
                      <a:endParaRPr lang="en-US"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tc>
                  <a:txBody>
                    <a:bodyPr/>
                    <a:lstStyle/>
                    <a:p>
                      <a:pPr marL="0" marR="0">
                        <a:spcBef>
                          <a:spcPts val="0"/>
                        </a:spcBef>
                        <a:spcAft>
                          <a:spcPts val="0"/>
                        </a:spcAft>
                      </a:pPr>
                      <a:r>
                        <a:rPr lang="en-US" sz="1600" dirty="0">
                          <a:effectLst/>
                          <a:latin typeface="Arial" panose="020B0604020202020204" pitchFamily="34" charset="0"/>
                          <a:cs typeface="Arial" panose="020B0604020202020204" pitchFamily="34" charset="0"/>
                        </a:rPr>
                        <a:t>Program syntax is either invalid or valid but semantically incorrect because of spelling, punctuation, typos, instruction formats, misplaced parentheses, and so forth</a:t>
                      </a:r>
                      <a:endParaRPr lang="en-US"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extLst>
                  <a:ext uri="{0D108BD9-81ED-4DB2-BD59-A6C34878D82A}">
                    <a16:rowId xmlns:a16="http://schemas.microsoft.com/office/drawing/2014/main" val="10001"/>
                  </a:ext>
                </a:extLst>
              </a:tr>
              <a:tr h="530352">
                <a:tc>
                  <a:txBody>
                    <a:bodyPr/>
                    <a:lstStyle/>
                    <a:p>
                      <a:pPr marL="0" marR="0">
                        <a:spcBef>
                          <a:spcPts val="0"/>
                        </a:spcBef>
                        <a:spcAft>
                          <a:spcPts val="0"/>
                        </a:spcAft>
                      </a:pPr>
                      <a:r>
                        <a:rPr lang="en-US" sz="1600">
                          <a:effectLst/>
                          <a:latin typeface="Arial" panose="020B0604020202020204" pitchFamily="34" charset="0"/>
                          <a:cs typeface="Arial" panose="020B0604020202020204" pitchFamily="34" charset="0"/>
                        </a:rPr>
                        <a:t>Build, Package</a:t>
                      </a:r>
                      <a:endParaRPr lang="en-US" sz="16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tc>
                  <a:txBody>
                    <a:bodyPr/>
                    <a:lstStyle/>
                    <a:p>
                      <a:pPr marL="0" marR="0">
                        <a:spcBef>
                          <a:spcPts val="0"/>
                        </a:spcBef>
                        <a:spcAft>
                          <a:spcPts val="0"/>
                        </a:spcAft>
                      </a:pPr>
                      <a:r>
                        <a:rPr lang="en-US" sz="1600" dirty="0">
                          <a:effectLst/>
                          <a:latin typeface="Arial" panose="020B0604020202020204" pitchFamily="34" charset="0"/>
                          <a:cs typeface="Arial" panose="020B0604020202020204" pitchFamily="34" charset="0"/>
                        </a:rPr>
                        <a:t>Build problems external to the source code or compiled components including change management, version control, library, make files</a:t>
                      </a:r>
                      <a:endParaRPr lang="en-US"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extLst>
                  <a:ext uri="{0D108BD9-81ED-4DB2-BD59-A6C34878D82A}">
                    <a16:rowId xmlns:a16="http://schemas.microsoft.com/office/drawing/2014/main" val="10002"/>
                  </a:ext>
                </a:extLst>
              </a:tr>
              <a:tr h="530352">
                <a:tc>
                  <a:txBody>
                    <a:bodyPr/>
                    <a:lstStyle/>
                    <a:p>
                      <a:pPr marL="0" marR="0">
                        <a:spcBef>
                          <a:spcPts val="0"/>
                        </a:spcBef>
                        <a:spcAft>
                          <a:spcPts val="0"/>
                        </a:spcAft>
                      </a:pPr>
                      <a:r>
                        <a:rPr lang="en-US" sz="1600" dirty="0">
                          <a:effectLst/>
                          <a:latin typeface="Arial" panose="020B0604020202020204" pitchFamily="34" charset="0"/>
                          <a:cs typeface="Arial" panose="020B0604020202020204" pitchFamily="34" charset="0"/>
                        </a:rPr>
                        <a:t>Assignment</a:t>
                      </a:r>
                      <a:endParaRPr lang="en-US"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tc>
                  <a:txBody>
                    <a:bodyPr/>
                    <a:lstStyle/>
                    <a:p>
                      <a:pPr marL="0" marR="0">
                        <a:spcBef>
                          <a:spcPts val="0"/>
                        </a:spcBef>
                        <a:spcAft>
                          <a:spcPts val="0"/>
                        </a:spcAft>
                      </a:pPr>
                      <a:r>
                        <a:rPr lang="en-US" sz="1600" dirty="0">
                          <a:effectLst/>
                          <a:latin typeface="Arial" panose="020B0604020202020204" pitchFamily="34" charset="0"/>
                          <a:cs typeface="Arial" panose="020B0604020202020204" pitchFamily="34" charset="0"/>
                        </a:rPr>
                        <a:t>Wrong or missing declaration or initialization, duplicate names, violations, or failure to set scope or limits</a:t>
                      </a:r>
                      <a:endParaRPr lang="en-US"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extLst>
                  <a:ext uri="{0D108BD9-81ED-4DB2-BD59-A6C34878D82A}">
                    <a16:rowId xmlns:a16="http://schemas.microsoft.com/office/drawing/2014/main" val="10003"/>
                  </a:ext>
                </a:extLst>
              </a:tr>
              <a:tr h="777240">
                <a:tc>
                  <a:txBody>
                    <a:bodyPr/>
                    <a:lstStyle/>
                    <a:p>
                      <a:pPr marL="0" marR="0">
                        <a:spcBef>
                          <a:spcPts val="0"/>
                        </a:spcBef>
                        <a:spcAft>
                          <a:spcPts val="0"/>
                        </a:spcAft>
                      </a:pPr>
                      <a:r>
                        <a:rPr lang="en-US" sz="1600" dirty="0">
                          <a:effectLst/>
                          <a:latin typeface="Arial" panose="020B0604020202020204" pitchFamily="34" charset="0"/>
                          <a:cs typeface="Arial" panose="020B0604020202020204" pitchFamily="34" charset="0"/>
                        </a:rPr>
                        <a:t>Interface</a:t>
                      </a:r>
                      <a:endParaRPr lang="en-US"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tc>
                  <a:txBody>
                    <a:bodyPr/>
                    <a:lstStyle/>
                    <a:p>
                      <a:pPr marL="0" marR="0">
                        <a:spcBef>
                          <a:spcPts val="0"/>
                        </a:spcBef>
                        <a:spcAft>
                          <a:spcPts val="0"/>
                        </a:spcAft>
                      </a:pPr>
                      <a:r>
                        <a:rPr lang="en-US" sz="1600" dirty="0">
                          <a:effectLst/>
                          <a:latin typeface="Arial" panose="020B0604020202020204" pitchFamily="34" charset="0"/>
                          <a:cs typeface="Arial" panose="020B0604020202020204" pitchFamily="34" charset="0"/>
                        </a:rPr>
                        <a:t>Wrong or missing procedure calls, references, incorrect user or file I/O processing, wrong user formats, interface mismatches, missing ‘includes’</a:t>
                      </a:r>
                      <a:endParaRPr lang="en-US"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extLst>
                  <a:ext uri="{0D108BD9-81ED-4DB2-BD59-A6C34878D82A}">
                    <a16:rowId xmlns:a16="http://schemas.microsoft.com/office/drawing/2014/main" val="10004"/>
                  </a:ext>
                </a:extLst>
              </a:tr>
              <a:tr h="530352">
                <a:tc>
                  <a:txBody>
                    <a:bodyPr/>
                    <a:lstStyle/>
                    <a:p>
                      <a:pPr marL="0" marR="0">
                        <a:spcBef>
                          <a:spcPts val="0"/>
                        </a:spcBef>
                        <a:spcAft>
                          <a:spcPts val="0"/>
                        </a:spcAft>
                      </a:pPr>
                      <a:r>
                        <a:rPr lang="en-US" sz="1600" dirty="0">
                          <a:effectLst/>
                          <a:latin typeface="Arial" panose="020B0604020202020204" pitchFamily="34" charset="0"/>
                          <a:cs typeface="Arial" panose="020B0604020202020204" pitchFamily="34" charset="0"/>
                        </a:rPr>
                        <a:t>Checking</a:t>
                      </a:r>
                      <a:endParaRPr lang="en-US"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tc>
                  <a:txBody>
                    <a:bodyPr/>
                    <a:lstStyle/>
                    <a:p>
                      <a:pPr marL="0" marR="0">
                        <a:spcBef>
                          <a:spcPts val="0"/>
                        </a:spcBef>
                        <a:spcAft>
                          <a:spcPts val="0"/>
                        </a:spcAft>
                      </a:pPr>
                      <a:r>
                        <a:rPr lang="en-US" sz="1600" dirty="0">
                          <a:effectLst/>
                          <a:latin typeface="Arial" panose="020B0604020202020204" pitchFamily="34" charset="0"/>
                          <a:cs typeface="Arial" panose="020B0604020202020204" pitchFamily="34" charset="0"/>
                        </a:rPr>
                        <a:t>Wrong or missing error messages or warnings, failure to sanitize input,  inadequate checks</a:t>
                      </a:r>
                      <a:endParaRPr lang="en-US"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extLst>
                  <a:ext uri="{0D108BD9-81ED-4DB2-BD59-A6C34878D82A}">
                    <a16:rowId xmlns:a16="http://schemas.microsoft.com/office/drawing/2014/main" val="10005"/>
                  </a:ext>
                </a:extLst>
              </a:tr>
              <a:tr h="274320">
                <a:tc>
                  <a:txBody>
                    <a:bodyPr/>
                    <a:lstStyle/>
                    <a:p>
                      <a:pPr marL="0" marR="0">
                        <a:spcBef>
                          <a:spcPts val="0"/>
                        </a:spcBef>
                        <a:spcAft>
                          <a:spcPts val="0"/>
                        </a:spcAft>
                      </a:pPr>
                      <a:r>
                        <a:rPr lang="en-US" sz="1600">
                          <a:effectLst/>
                          <a:latin typeface="Arial" panose="020B0604020202020204" pitchFamily="34" charset="0"/>
                          <a:cs typeface="Arial" panose="020B0604020202020204" pitchFamily="34" charset="0"/>
                        </a:rPr>
                        <a:t>Data </a:t>
                      </a:r>
                      <a:endParaRPr lang="en-US" sz="16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tc>
                  <a:txBody>
                    <a:bodyPr/>
                    <a:lstStyle/>
                    <a:p>
                      <a:pPr marL="0" marR="0">
                        <a:spcBef>
                          <a:spcPts val="0"/>
                        </a:spcBef>
                        <a:spcAft>
                          <a:spcPts val="0"/>
                        </a:spcAft>
                      </a:pPr>
                      <a:r>
                        <a:rPr lang="en-US" sz="1600" dirty="0">
                          <a:effectLst/>
                          <a:latin typeface="Arial" panose="020B0604020202020204" pitchFamily="34" charset="0"/>
                          <a:cs typeface="Arial" panose="020B0604020202020204" pitchFamily="34" charset="0"/>
                        </a:rPr>
                        <a:t>Wrong data structure or content, missing values</a:t>
                      </a:r>
                      <a:endParaRPr lang="en-US"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extLst>
                  <a:ext uri="{0D108BD9-81ED-4DB2-BD59-A6C34878D82A}">
                    <a16:rowId xmlns:a16="http://schemas.microsoft.com/office/drawing/2014/main" val="10006"/>
                  </a:ext>
                </a:extLst>
              </a:tr>
              <a:tr h="530352">
                <a:tc>
                  <a:txBody>
                    <a:bodyPr/>
                    <a:lstStyle/>
                    <a:p>
                      <a:pPr marL="0" marR="0">
                        <a:spcBef>
                          <a:spcPts val="0"/>
                        </a:spcBef>
                        <a:spcAft>
                          <a:spcPts val="0"/>
                        </a:spcAft>
                      </a:pPr>
                      <a:r>
                        <a:rPr lang="en-US" sz="1600">
                          <a:effectLst/>
                          <a:latin typeface="Arial" panose="020B0604020202020204" pitchFamily="34" charset="0"/>
                          <a:cs typeface="Arial" panose="020B0604020202020204" pitchFamily="34" charset="0"/>
                        </a:rPr>
                        <a:t>Function</a:t>
                      </a:r>
                      <a:endParaRPr lang="en-US" sz="16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tc>
                  <a:txBody>
                    <a:bodyPr/>
                    <a:lstStyle/>
                    <a:p>
                      <a:pPr marL="0" marR="0">
                        <a:spcBef>
                          <a:spcPts val="0"/>
                        </a:spcBef>
                        <a:spcAft>
                          <a:spcPts val="0"/>
                        </a:spcAft>
                      </a:pPr>
                      <a:r>
                        <a:rPr lang="en-US" sz="1600" dirty="0">
                          <a:effectLst/>
                          <a:latin typeface="Arial" panose="020B0604020202020204" pitchFamily="34" charset="0"/>
                          <a:cs typeface="Arial" panose="020B0604020202020204" pitchFamily="34" charset="0"/>
                        </a:rPr>
                        <a:t>Does something wrong manipulating data or control, for example, logic, pointers, loops, recursion, computation, function defects</a:t>
                      </a:r>
                      <a:endParaRPr lang="en-US"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extLst>
                  <a:ext uri="{0D108BD9-81ED-4DB2-BD59-A6C34878D82A}">
                    <a16:rowId xmlns:a16="http://schemas.microsoft.com/office/drawing/2014/main" val="10007"/>
                  </a:ext>
                </a:extLst>
              </a:tr>
              <a:tr h="530352">
                <a:tc>
                  <a:txBody>
                    <a:bodyPr/>
                    <a:lstStyle/>
                    <a:p>
                      <a:pPr marL="0" marR="0">
                        <a:spcBef>
                          <a:spcPts val="0"/>
                        </a:spcBef>
                        <a:spcAft>
                          <a:spcPts val="0"/>
                        </a:spcAft>
                      </a:pPr>
                      <a:r>
                        <a:rPr lang="en-US" sz="1600">
                          <a:effectLst/>
                          <a:latin typeface="Arial" panose="020B0604020202020204" pitchFamily="34" charset="0"/>
                          <a:cs typeface="Arial" panose="020B0604020202020204" pitchFamily="34" charset="0"/>
                        </a:rPr>
                        <a:t>System</a:t>
                      </a:r>
                      <a:endParaRPr lang="en-US" sz="16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tc>
                  <a:txBody>
                    <a:bodyPr/>
                    <a:lstStyle/>
                    <a:p>
                      <a:pPr marL="0" marR="0">
                        <a:spcBef>
                          <a:spcPts val="0"/>
                        </a:spcBef>
                        <a:spcAft>
                          <a:spcPts val="0"/>
                        </a:spcAft>
                      </a:pPr>
                      <a:r>
                        <a:rPr lang="en-US" sz="1600" dirty="0">
                          <a:effectLst/>
                          <a:latin typeface="Arial" panose="020B0604020202020204" pitchFamily="34" charset="0"/>
                          <a:cs typeface="Arial" panose="020B0604020202020204" pitchFamily="34" charset="0"/>
                        </a:rPr>
                        <a:t>Problem with the platform, other applications or services such as configuration, timing, memory</a:t>
                      </a:r>
                      <a:endParaRPr lang="en-US"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extLst>
                  <a:ext uri="{0D108BD9-81ED-4DB2-BD59-A6C34878D82A}">
                    <a16:rowId xmlns:a16="http://schemas.microsoft.com/office/drawing/2014/main" val="10008"/>
                  </a:ext>
                </a:extLst>
              </a:tr>
              <a:tr h="530352">
                <a:tc>
                  <a:txBody>
                    <a:bodyPr/>
                    <a:lstStyle/>
                    <a:p>
                      <a:pPr marL="0" marR="0">
                        <a:spcBef>
                          <a:spcPts val="0"/>
                        </a:spcBef>
                        <a:spcAft>
                          <a:spcPts val="0"/>
                        </a:spcAft>
                      </a:pPr>
                      <a:r>
                        <a:rPr lang="en-US" sz="1600">
                          <a:effectLst/>
                          <a:latin typeface="Arial" panose="020B0604020202020204" pitchFamily="34" charset="0"/>
                          <a:cs typeface="Arial" panose="020B0604020202020204" pitchFamily="34" charset="0"/>
                        </a:rPr>
                        <a:t>Environment</a:t>
                      </a:r>
                      <a:endParaRPr lang="en-US" sz="16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tc>
                  <a:txBody>
                    <a:bodyPr/>
                    <a:lstStyle/>
                    <a:p>
                      <a:pPr marL="0" marR="0">
                        <a:spcBef>
                          <a:spcPts val="0"/>
                        </a:spcBef>
                        <a:spcAft>
                          <a:spcPts val="0"/>
                        </a:spcAft>
                      </a:pPr>
                      <a:r>
                        <a:rPr lang="en-US" sz="1600" dirty="0">
                          <a:effectLst/>
                          <a:latin typeface="Arial" panose="020B0604020202020204" pitchFamily="34" charset="0"/>
                          <a:cs typeface="Arial" panose="020B0604020202020204" pitchFamily="34" charset="0"/>
                        </a:rPr>
                        <a:t>Development environment support system problems such as IDE, design system, compiler version, </a:t>
                      </a:r>
                      <a:r>
                        <a:rPr lang="en-US" sz="1600">
                          <a:effectLst/>
                          <a:latin typeface="Arial" panose="020B0604020202020204" pitchFamily="34" charset="0"/>
                          <a:cs typeface="Arial" panose="020B0604020202020204" pitchFamily="34" charset="0"/>
                        </a:rPr>
                        <a:t>test harness or cases</a:t>
                      </a:r>
                      <a:endParaRPr lang="en-US"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oFill/>
                  </a:tcPr>
                </a:tc>
                <a:extLst>
                  <a:ext uri="{0D108BD9-81ED-4DB2-BD59-A6C34878D82A}">
                    <a16:rowId xmlns:a16="http://schemas.microsoft.com/office/drawing/2014/main" val="10009"/>
                  </a:ext>
                </a:extLst>
              </a:tr>
            </a:tbl>
          </a:graphicData>
        </a:graphic>
      </p:graphicFrame>
      <p:sp>
        <p:nvSpPr>
          <p:cNvPr id="4" name="Text Placeholder 3"/>
          <p:cNvSpPr>
            <a:spLocks noGrp="1"/>
          </p:cNvSpPr>
          <p:nvPr>
            <p:ph type="body" sz="quarter" idx="10"/>
          </p:nvPr>
        </p:nvSpPr>
        <p:spPr/>
        <p:txBody>
          <a:bodyPr>
            <a:normAutofit/>
          </a:bodyPr>
          <a:lstStyle/>
          <a:p>
            <a:endParaRPr lang="en-US"/>
          </a:p>
        </p:txBody>
      </p:sp>
      <p:sp>
        <p:nvSpPr>
          <p:cNvPr id="5" name="Picture Placeholder 4"/>
          <p:cNvSpPr>
            <a:spLocks noGrp="1"/>
          </p:cNvSpPr>
          <p:nvPr>
            <p:ph type="pic" sz="quarter" idx="11"/>
          </p:nvPr>
        </p:nvSpPr>
        <p:spPr/>
      </p:sp>
    </p:spTree>
    <p:extLst>
      <p:ext uri="{BB962C8B-B14F-4D97-AF65-F5344CB8AC3E}">
        <p14:creationId xmlns:p14="http://schemas.microsoft.com/office/powerpoint/2010/main" val="260747261"/>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60</TotalTime>
  <Words>824</Words>
  <Application>Microsoft Office PowerPoint</Application>
  <PresentationFormat>On-screen Show (4:3)</PresentationFormat>
  <Paragraphs>78</Paragraphs>
  <Slides>8</Slides>
  <Notes>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8</vt:i4>
      </vt:variant>
    </vt:vector>
  </HeadingPairs>
  <TitlesOfParts>
    <vt:vector size="13" baseType="lpstr">
      <vt:lpstr>Arial</vt:lpstr>
      <vt:lpstr>Calibri</vt:lpstr>
      <vt:lpstr>Times New Roman</vt:lpstr>
      <vt:lpstr>SEI_Template</vt:lpstr>
      <vt:lpstr>1_SEI_template</vt:lpstr>
      <vt:lpstr>A Discipline for  Software Engineering  </vt:lpstr>
      <vt:lpstr>Document Markings</vt:lpstr>
      <vt:lpstr>Record Every Defect</vt:lpstr>
      <vt:lpstr>Defect Data - 1</vt:lpstr>
      <vt:lpstr>Defect Data - 2</vt:lpstr>
      <vt:lpstr>Defect Data - 3</vt:lpstr>
      <vt:lpstr>Defect Types</vt:lpstr>
      <vt:lpstr>Defect Type Standard</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21</cp:revision>
  <cp:lastPrinted>2015-11-05T19:18:24Z</cp:lastPrinted>
  <dcterms:created xsi:type="dcterms:W3CDTF">2018-11-07T20:50:28Z</dcterms:created>
  <dcterms:modified xsi:type="dcterms:W3CDTF">2020-04-22T20:25:22Z</dcterms:modified>
</cp:coreProperties>
</file>